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8"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80" r:id="rId16"/>
    <p:sldId id="281" r:id="rId17"/>
    <p:sldId id="282" r:id="rId18"/>
    <p:sldId id="285" r:id="rId19"/>
    <p:sldId id="286" r:id="rId20"/>
    <p:sldId id="287" r:id="rId21"/>
    <p:sldId id="289" r:id="rId22"/>
    <p:sldId id="290" r:id="rId23"/>
    <p:sldId id="292" r:id="rId24"/>
    <p:sldId id="293" r:id="rId25"/>
    <p:sldId id="308" r:id="rId26"/>
    <p:sldId id="309" r:id="rId27"/>
    <p:sldId id="310" r:id="rId28"/>
    <p:sldId id="314" r:id="rId29"/>
    <p:sldId id="315" r:id="rId30"/>
    <p:sldId id="316" r:id="rId31"/>
    <p:sldId id="318" r:id="rId32"/>
  </p:sldIdLst>
  <p:sldSz cx="9144000" cy="5143500" type="screen16x9"/>
  <p:notesSz cx="6858000" cy="9144000"/>
  <p:embeddedFontLst>
    <p:embeddedFont>
      <p:font typeface="Consolas" panose="020B0609020204030204" pitchFamily="49" charset="0"/>
      <p:regular r:id="rId34"/>
      <p:bold r:id="rId35"/>
      <p:italic r:id="rId36"/>
      <p:boldItalic r:id="rId37"/>
    </p:embeddedFont>
    <p:embeddedFont>
      <p:font typeface="DM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E55E65-2992-4A57-A045-A65F930AF0DA}">
  <a:tblStyle styleId="{E1E55E65-2992-4A57-A045-A65F930AF0DA}" styleName="Table_0">
    <a:wholeTbl>
      <a:tcTxStyle>
        <a:font>
          <a:latin typeface="Arial"/>
          <a:ea typeface="Arial"/>
          <a:cs typeface="Arial"/>
        </a:font>
        <a:srgbClr val="000000"/>
      </a:tcTxStyle>
      <a:tcStyle>
        <a:tcBdr>
          <a:left>
            <a:ln cap="flat" cmpd="sng">
              <a:solidFill>
                <a:srgbClr val="FFFFFF"/>
              </a:solidFill>
              <a:prstDash val="solid"/>
              <a:round/>
              <a:headEnd type="none" w="sm" len="sm"/>
              <a:tailEnd type="none" w="sm" len="sm"/>
            </a:ln>
          </a:left>
          <a:right>
            <a:ln cap="flat" cmpd="sng">
              <a:solidFill>
                <a:srgbClr val="FFFFFF"/>
              </a:solidFill>
              <a:prstDash val="solid"/>
              <a:round/>
              <a:headEnd type="none" w="sm" len="sm"/>
              <a:tailEnd type="none" w="sm" len="sm"/>
            </a:ln>
          </a:right>
          <a:top>
            <a:ln cap="flat" cmpd="sng">
              <a:solidFill>
                <a:srgbClr val="FFFFFF"/>
              </a:solidFill>
              <a:prstDash val="solid"/>
              <a:round/>
              <a:headEnd type="none" w="sm" len="sm"/>
              <a:tailEnd type="none" w="sm" len="sm"/>
            </a:ln>
          </a:top>
          <a:bottom>
            <a:ln cap="flat" cmpd="sng">
              <a:solidFill>
                <a:srgbClr val="FFFFFF"/>
              </a:solidFill>
              <a:prstDash val="solid"/>
              <a:round/>
              <a:headEnd type="none" w="sm" len="sm"/>
              <a:tailEnd type="none" w="sm" len="sm"/>
            </a:ln>
          </a:bottom>
          <a:insideH>
            <a:ln cap="flat" cmpd="sng">
              <a:solidFill>
                <a:srgbClr val="FFFFFF"/>
              </a:solidFill>
              <a:prstDash val="solid"/>
              <a:round/>
              <a:headEnd type="none" w="sm" len="sm"/>
              <a:tailEnd type="none" w="sm" len="sm"/>
            </a:ln>
          </a:insideH>
          <a:insideV>
            <a:ln cap="flat" cmpd="sng">
              <a:solidFill>
                <a:srgbClr val="FFFFFF"/>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534" y="72"/>
      </p:cViewPr>
      <p:guideLst>
        <p:guide orient="horz" pos="295"/>
        <p:guide pos="5460"/>
        <p:guide pos="300"/>
        <p:guide orient="horz" pos="289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aa3f7b3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aaa3f7b3dc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feb0d24e0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3feb0d24e0_1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feb0d24e0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13feb0d24e0_1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feb0d24e0_1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3feb0d24e0_1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95be6f2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1a95be6f2e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a70f3a31a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1a70f3a31a1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a70f3a31a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1a70f3a31a1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feb0d24e0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3feb0d24e0_1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feb0d24e0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13feb0d24e0_1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a70f3a31a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a70f3a31a1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feb0d24e0_1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13feb0d24e0_1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aaa3f7b3d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aaa3f7b3d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3feb0d24e0_1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13feb0d24e0_1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aaa3f7b3d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1aaa3f7b3dc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feb0d24e0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3feb0d24e0_1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3feb0d24e0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13feb0d24e0_1_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3feb0d24e0_1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3feb0d24e0_1_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a70f3a31a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a70f3a31a1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a70f3a31a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1a70f3a31a1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feb0d24e0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3feb0d24e0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feb0d24e0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13feb0d24e0_1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feb0d24e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3feb0d24e0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feb0d24e0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3feb0d24e0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a70f3a31a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1a70f3a31a1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feb0d24e0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3feb0d24e0_1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70f3a31a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a70f3a31a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a70f3a31a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a70f3a31a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a70f3a31a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a70f3a31a1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a70f3a31a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1a70f3a31a1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WAI/videos/standards-and-benefit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SEO y buenas prácticas en tu proyecto</a:t>
            </a:r>
            <a:endParaRPr sz="4000" b="1">
              <a:solidFill>
                <a:srgbClr val="EAFF6A"/>
              </a:solidFill>
              <a:latin typeface="DM Sans"/>
              <a:ea typeface="DM Sans"/>
              <a:cs typeface="DM Sans"/>
              <a:sym typeface="DM Sans"/>
            </a:endParaRPr>
          </a:p>
        </p:txBody>
      </p:sp>
      <p:sp>
        <p:nvSpPr>
          <p:cNvPr id="58" name="Google Shape;58;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lt1"/>
                </a:solidFill>
                <a:latin typeface="DM Sans"/>
                <a:ea typeface="DM Sans"/>
                <a:cs typeface="DM Sans"/>
                <a:sym typeface="DM Sans"/>
              </a:rPr>
              <a:t>Clase </a:t>
            </a:r>
            <a:r>
              <a:rPr lang="es" sz="1800" b="1" dirty="0" smtClean="0">
                <a:solidFill>
                  <a:schemeClr val="lt1"/>
                </a:solidFill>
                <a:latin typeface="DM Sans"/>
                <a:ea typeface="DM Sans"/>
                <a:cs typeface="DM Sans"/>
                <a:sym typeface="DM Sans"/>
              </a:rPr>
              <a:t>9</a:t>
            </a:r>
            <a:r>
              <a:rPr lang="es" sz="1800" b="1" i="0" u="none" strike="noStrike" cap="none" dirty="0" smtClean="0">
                <a:solidFill>
                  <a:schemeClr val="lt1"/>
                </a:solidFill>
                <a:latin typeface="DM Sans"/>
                <a:ea typeface="DM Sans"/>
                <a:cs typeface="DM Sans"/>
                <a:sym typeface="DM Sans"/>
              </a:rPr>
              <a:t>.</a:t>
            </a:r>
            <a:r>
              <a:rPr lang="es" sz="1800" b="0" i="0" u="none" strike="noStrike" cap="none" dirty="0" smtClean="0">
                <a:solidFill>
                  <a:schemeClr val="lt1"/>
                </a:solidFill>
                <a:latin typeface="DM Sans"/>
                <a:ea typeface="DM Sans"/>
                <a:cs typeface="DM Sans"/>
                <a:sym typeface="DM Sans"/>
              </a:rPr>
              <a:t> </a:t>
            </a:r>
            <a:r>
              <a:rPr lang="es" sz="1800" dirty="0">
                <a:solidFill>
                  <a:schemeClr val="lt1"/>
                </a:solidFill>
                <a:latin typeface="DM Sans"/>
                <a:ea typeface="DM Sans"/>
                <a:cs typeface="DM Sans"/>
                <a:sym typeface="DM Sans"/>
              </a:rPr>
              <a:t>DESARROLLO WEB</a:t>
            </a:r>
            <a:endParaRPr sz="1600" b="0" i="0" u="none" strike="noStrike" cap="none" dirty="0">
              <a:solidFill>
                <a:schemeClr val="lt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p:nvPr/>
        </p:nvSpPr>
        <p:spPr>
          <a:xfrm>
            <a:off x="507424" y="1034531"/>
            <a:ext cx="8210100" cy="80788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 metaetiqueta de descripción de una página, ofrece a Google y a otros buscadores un resumen del contenido de la misma. Puede contener una frase o dos, o incluso un párrafo </a:t>
            </a:r>
            <a:r>
              <a:rPr lang="es" sz="1350" dirty="0" smtClean="0">
                <a:latin typeface="DM Sans"/>
                <a:ea typeface="DM Sans"/>
                <a:cs typeface="DM Sans"/>
                <a:sym typeface="DM Sans"/>
              </a:rPr>
              <a:t>breve. Su objetivo es atraer al publico a nuestra web.</a:t>
            </a:r>
            <a:endParaRPr sz="1350" b="0" i="0" u="none" strike="noStrike" cap="none" dirty="0">
              <a:solidFill>
                <a:srgbClr val="000000"/>
              </a:solidFill>
              <a:latin typeface="DM Sans"/>
              <a:ea typeface="DM Sans"/>
              <a:cs typeface="DM Sans"/>
              <a:sym typeface="DM Sans"/>
            </a:endParaRPr>
          </a:p>
        </p:txBody>
      </p:sp>
      <p:sp>
        <p:nvSpPr>
          <p:cNvPr id="184" name="Google Shape;184;p29"/>
          <p:cNvSpPr txBox="1"/>
          <p:nvPr/>
        </p:nvSpPr>
        <p:spPr>
          <a:xfrm>
            <a:off x="2027024" y="1984907"/>
            <a:ext cx="4914102" cy="401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latin typeface="Consolas"/>
                <a:ea typeface="Consolas"/>
                <a:cs typeface="Consolas"/>
                <a:sym typeface="Consolas"/>
              </a:rPr>
              <a:t>&lt;meta name="description" content="Parrafo"&gt;</a:t>
            </a:r>
            <a:endParaRPr dirty="0">
              <a:latin typeface="Consolas"/>
              <a:ea typeface="Consolas"/>
              <a:cs typeface="Consolas"/>
              <a:sym typeface="Consolas"/>
            </a:endParaRPr>
          </a:p>
        </p:txBody>
      </p:sp>
      <p:pic>
        <p:nvPicPr>
          <p:cNvPr id="185" name="Google Shape;185;p29"/>
          <p:cNvPicPr preferRelativeResize="0"/>
          <p:nvPr/>
        </p:nvPicPr>
        <p:blipFill>
          <a:blip r:embed="rId3">
            <a:alphaModFix/>
          </a:blip>
          <a:stretch>
            <a:fillRect/>
          </a:stretch>
        </p:blipFill>
        <p:spPr>
          <a:xfrm>
            <a:off x="602674" y="2529100"/>
            <a:ext cx="3545152" cy="2394551"/>
          </a:xfrm>
          <a:prstGeom prst="rect">
            <a:avLst/>
          </a:prstGeom>
          <a:noFill/>
          <a:ln>
            <a:noFill/>
          </a:ln>
        </p:spPr>
      </p:pic>
      <p:pic>
        <p:nvPicPr>
          <p:cNvPr id="186" name="Google Shape;186;p29"/>
          <p:cNvPicPr preferRelativeResize="0"/>
          <p:nvPr/>
        </p:nvPicPr>
        <p:blipFill>
          <a:blip r:embed="rId4">
            <a:alphaModFix/>
          </a:blip>
          <a:stretch>
            <a:fillRect/>
          </a:stretch>
        </p:blipFill>
        <p:spPr>
          <a:xfrm>
            <a:off x="4562775" y="2529100"/>
            <a:ext cx="3241962" cy="2394552"/>
          </a:xfrm>
          <a:prstGeom prst="rect">
            <a:avLst/>
          </a:prstGeom>
          <a:noFill/>
          <a:ln>
            <a:noFill/>
          </a:ln>
        </p:spPr>
      </p:pic>
      <p:sp>
        <p:nvSpPr>
          <p:cNvPr id="187" name="Google Shape;187;p29"/>
          <p:cNvSpPr/>
          <p:nvPr/>
        </p:nvSpPr>
        <p:spPr>
          <a:xfrm>
            <a:off x="383043" y="258383"/>
            <a:ext cx="711600" cy="675600"/>
          </a:xfrm>
          <a:prstGeom prst="ellipse">
            <a:avLst/>
          </a:prstGeom>
          <a:solidFill>
            <a:srgbClr val="83AEF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txBox="1"/>
          <p:nvPr/>
        </p:nvSpPr>
        <p:spPr>
          <a:xfrm>
            <a:off x="507424" y="226733"/>
            <a:ext cx="7587600" cy="738900"/>
          </a:xfrm>
          <a:prstGeom prst="rect">
            <a:avLst/>
          </a:prstGeom>
          <a:noFill/>
          <a:ln>
            <a:noFill/>
          </a:ln>
        </p:spPr>
        <p:txBody>
          <a:bodyPr spcFirstLastPara="1" wrap="square" lIns="91425" tIns="91425" rIns="91425" bIns="91425" anchor="t" anchorCtr="0">
            <a:spAutoFit/>
          </a:bodyPr>
          <a:lstStyle/>
          <a:p>
            <a:pPr marL="457200" marR="0" lvl="0" indent="-482600" algn="l" rtl="0">
              <a:lnSpc>
                <a:spcPct val="90000"/>
              </a:lnSpc>
              <a:spcBef>
                <a:spcPts val="0"/>
              </a:spcBef>
              <a:spcAft>
                <a:spcPts val="0"/>
              </a:spcAft>
              <a:buClr>
                <a:schemeClr val="dk1"/>
              </a:buClr>
              <a:buSzPts val="4000"/>
              <a:buFont typeface="DM Sans"/>
              <a:buAutoNum type="arabicPeriod"/>
            </a:pPr>
            <a:r>
              <a:rPr lang="es" sz="4000" b="1" dirty="0">
                <a:solidFill>
                  <a:schemeClr val="dk1"/>
                </a:solidFill>
                <a:latin typeface="DM Sans"/>
                <a:ea typeface="DM Sans"/>
                <a:cs typeface="DM Sans"/>
                <a:sym typeface="DM Sans"/>
              </a:rPr>
              <a:t>Metaetiqueta “description”</a:t>
            </a:r>
            <a:endParaRPr sz="4000" b="1" i="0" u="none" strike="noStrike" cap="none"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p:nvPr/>
        </p:nvSpPr>
        <p:spPr>
          <a:xfrm>
            <a:off x="1001900" y="1450975"/>
            <a:ext cx="7140300" cy="165426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El primer paso en la optimización de motores de búsqueda consiste en </a:t>
            </a:r>
            <a:r>
              <a:rPr lang="es" sz="1350" dirty="0">
                <a:highlight>
                  <a:schemeClr val="accent6"/>
                </a:highlight>
                <a:latin typeface="DM Sans"/>
                <a:ea typeface="DM Sans"/>
                <a:cs typeface="DM Sans"/>
                <a:sym typeface="DM Sans"/>
              </a:rPr>
              <a:t>determinar lo que se está optimizando. </a:t>
            </a:r>
            <a:endParaRPr sz="1350" dirty="0">
              <a:highlight>
                <a:schemeClr val="accent6"/>
              </a:highlight>
              <a:latin typeface="DM Sans"/>
              <a:ea typeface="DM Sans"/>
              <a:cs typeface="DM Sans"/>
              <a:sym typeface="DM Sans"/>
            </a:endParaRPr>
          </a:p>
          <a:p>
            <a:pPr lvl="0">
              <a:buClr>
                <a:schemeClr val="dk1"/>
              </a:buClr>
              <a:buSzPts val="1100"/>
            </a:pPr>
            <a:r>
              <a:rPr lang="es" sz="1350" dirty="0">
                <a:latin typeface="DM Sans"/>
                <a:ea typeface="DM Sans"/>
                <a:cs typeface="DM Sans"/>
                <a:sym typeface="DM Sans"/>
              </a:rPr>
              <a:t>Hay que identificar los términos que buscan los usuarios (“Keywords” o “Palabras clave”), y con los cuales se desea que un sitio web sea encontrado por los motores de búsqueda. </a:t>
            </a:r>
            <a:r>
              <a:rPr lang="es-MX" dirty="0"/>
              <a:t>Debes centrarte en palabras clave específicas de tu nicho, pero que no sean demasiado difíciles de clasificar.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graphicFrame>
        <p:nvGraphicFramePr>
          <p:cNvPr id="194" name="Google Shape;194;p30"/>
          <p:cNvGraphicFramePr/>
          <p:nvPr>
            <p:extLst>
              <p:ext uri="{D42A27DB-BD31-4B8C-83A1-F6EECF244321}">
                <p14:modId xmlns:p14="http://schemas.microsoft.com/office/powerpoint/2010/main" val="1143938392"/>
              </p:ext>
            </p:extLst>
          </p:nvPr>
        </p:nvGraphicFramePr>
        <p:xfrm>
          <a:off x="1001950" y="2972955"/>
          <a:ext cx="7140200" cy="1619377"/>
        </p:xfrm>
        <a:graphic>
          <a:graphicData uri="http://schemas.openxmlformats.org/drawingml/2006/table">
            <a:tbl>
              <a:tblPr>
                <a:noFill/>
                <a:tableStyleId>{E1E55E65-2992-4A57-A045-A65F930AF0DA}</a:tableStyleId>
              </a:tblPr>
              <a:tblGrid>
                <a:gridCol w="7140200">
                  <a:extLst>
                    <a:ext uri="{9D8B030D-6E8A-4147-A177-3AD203B41FA5}">
                      <a16:colId xmlns:a16="http://schemas.microsoft.com/office/drawing/2014/main" val="20000"/>
                    </a:ext>
                  </a:extLst>
                </a:gridCol>
              </a:tblGrid>
              <a:tr h="330200">
                <a:tc>
                  <a:txBody>
                    <a:bodyPr/>
                    <a:lstStyle/>
                    <a:p>
                      <a:pPr marL="0" lvl="0" indent="0" algn="l" rtl="0">
                        <a:lnSpc>
                          <a:spcPct val="135714"/>
                        </a:lnSpc>
                        <a:spcBef>
                          <a:spcPts val="0"/>
                        </a:spcBef>
                        <a:spcAft>
                          <a:spcPts val="0"/>
                        </a:spcAft>
                        <a:buNone/>
                      </a:pPr>
                      <a:r>
                        <a:rPr lang="es" sz="1200" dirty="0">
                          <a:solidFill>
                            <a:srgbClr val="808080"/>
                          </a:solidFill>
                          <a:latin typeface="Consolas"/>
                          <a:ea typeface="Consolas"/>
                          <a:cs typeface="Consolas"/>
                          <a:sym typeface="Consolas"/>
                        </a:rPr>
                        <a:t>&lt;</a:t>
                      </a:r>
                      <a:r>
                        <a:rPr lang="es" sz="1200" dirty="0">
                          <a:solidFill>
                            <a:srgbClr val="569CD6"/>
                          </a:solidFill>
                          <a:latin typeface="Consolas"/>
                          <a:ea typeface="Consolas"/>
                          <a:cs typeface="Consolas"/>
                          <a:sym typeface="Consolas"/>
                        </a:rPr>
                        <a:t>html</a:t>
                      </a:r>
                      <a:r>
                        <a:rPr lang="es" sz="1200" dirty="0">
                          <a:solidFill>
                            <a:srgbClr val="808080"/>
                          </a:solidFill>
                          <a:latin typeface="Consolas"/>
                          <a:ea typeface="Consolas"/>
                          <a:cs typeface="Consolas"/>
                          <a:sym typeface="Consolas"/>
                        </a:rPr>
                        <a:t>&gt;</a:t>
                      </a:r>
                      <a:endParaRPr sz="1200" dirty="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s" sz="1200" dirty="0">
                          <a:solidFill>
                            <a:srgbClr val="D4D4D4"/>
                          </a:solidFill>
                          <a:latin typeface="Consolas"/>
                          <a:ea typeface="Consolas"/>
                          <a:cs typeface="Consolas"/>
                          <a:sym typeface="Consolas"/>
                        </a:rPr>
                        <a:t>   </a:t>
                      </a:r>
                      <a:r>
                        <a:rPr lang="es" sz="1200" dirty="0">
                          <a:solidFill>
                            <a:srgbClr val="808080"/>
                          </a:solidFill>
                          <a:latin typeface="Consolas"/>
                          <a:ea typeface="Consolas"/>
                          <a:cs typeface="Consolas"/>
                          <a:sym typeface="Consolas"/>
                        </a:rPr>
                        <a:t>&lt;</a:t>
                      </a:r>
                      <a:r>
                        <a:rPr lang="es" sz="1200" dirty="0">
                          <a:solidFill>
                            <a:srgbClr val="569CD6"/>
                          </a:solidFill>
                          <a:latin typeface="Consolas"/>
                          <a:ea typeface="Consolas"/>
                          <a:cs typeface="Consolas"/>
                          <a:sym typeface="Consolas"/>
                        </a:rPr>
                        <a:t>head</a:t>
                      </a:r>
                      <a:r>
                        <a:rPr lang="es" sz="1200" dirty="0">
                          <a:solidFill>
                            <a:srgbClr val="808080"/>
                          </a:solidFill>
                          <a:latin typeface="Consolas"/>
                          <a:ea typeface="Consolas"/>
                          <a:cs typeface="Consolas"/>
                          <a:sym typeface="Consolas"/>
                        </a:rPr>
                        <a:t>&gt;</a:t>
                      </a:r>
                      <a:endParaRPr sz="1200" dirty="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s" sz="1200" dirty="0">
                          <a:solidFill>
                            <a:srgbClr val="D4D4D4"/>
                          </a:solidFill>
                          <a:latin typeface="Consolas"/>
                          <a:ea typeface="Consolas"/>
                          <a:cs typeface="Consolas"/>
                          <a:sym typeface="Consolas"/>
                        </a:rPr>
                        <a:t>   </a:t>
                      </a:r>
                      <a:r>
                        <a:rPr lang="es" sz="1200" dirty="0">
                          <a:solidFill>
                            <a:srgbClr val="808080"/>
                          </a:solidFill>
                          <a:latin typeface="Consolas"/>
                          <a:ea typeface="Consolas"/>
                          <a:cs typeface="Consolas"/>
                          <a:sym typeface="Consolas"/>
                        </a:rPr>
                        <a:t>&lt;</a:t>
                      </a:r>
                      <a:r>
                        <a:rPr lang="es" sz="1200" dirty="0">
                          <a:solidFill>
                            <a:srgbClr val="569CD6"/>
                          </a:solidFill>
                          <a:latin typeface="Consolas"/>
                          <a:ea typeface="Consolas"/>
                          <a:cs typeface="Consolas"/>
                          <a:sym typeface="Consolas"/>
                        </a:rPr>
                        <a:t>meta</a:t>
                      </a:r>
                      <a:r>
                        <a:rPr lang="es" sz="1200" dirty="0">
                          <a:solidFill>
                            <a:srgbClr val="D4D4D4"/>
                          </a:solidFill>
                          <a:latin typeface="Consolas"/>
                          <a:ea typeface="Consolas"/>
                          <a:cs typeface="Consolas"/>
                          <a:sym typeface="Consolas"/>
                        </a:rPr>
                        <a:t> </a:t>
                      </a:r>
                      <a:r>
                        <a:rPr lang="es" sz="1200" dirty="0">
                          <a:solidFill>
                            <a:srgbClr val="9CDCFE"/>
                          </a:solidFill>
                          <a:latin typeface="Consolas"/>
                          <a:ea typeface="Consolas"/>
                          <a:cs typeface="Consolas"/>
                          <a:sym typeface="Consolas"/>
                        </a:rPr>
                        <a:t>name</a:t>
                      </a:r>
                      <a:r>
                        <a:rPr lang="es" sz="1200" dirty="0">
                          <a:solidFill>
                            <a:srgbClr val="D4D4D4"/>
                          </a:solidFill>
                          <a:latin typeface="Consolas"/>
                          <a:ea typeface="Consolas"/>
                          <a:cs typeface="Consolas"/>
                          <a:sym typeface="Consolas"/>
                        </a:rPr>
                        <a:t>=</a:t>
                      </a:r>
                      <a:r>
                        <a:rPr lang="es" sz="1200" dirty="0">
                          <a:solidFill>
                            <a:srgbClr val="CE9178"/>
                          </a:solidFill>
                          <a:latin typeface="Consolas"/>
                          <a:ea typeface="Consolas"/>
                          <a:cs typeface="Consolas"/>
                          <a:sym typeface="Consolas"/>
                        </a:rPr>
                        <a:t>"description" </a:t>
                      </a:r>
                      <a:r>
                        <a:rPr lang="es" sz="1200" dirty="0">
                          <a:solidFill>
                            <a:srgbClr val="9CDCFE"/>
                          </a:solidFill>
                          <a:latin typeface="Consolas"/>
                          <a:ea typeface="Consolas"/>
                          <a:cs typeface="Consolas"/>
                          <a:sym typeface="Consolas"/>
                        </a:rPr>
                        <a:t>content</a:t>
                      </a:r>
                      <a:r>
                        <a:rPr lang="es" sz="1200" dirty="0">
                          <a:solidFill>
                            <a:srgbClr val="D4D4D4"/>
                          </a:solidFill>
                          <a:latin typeface="Consolas"/>
                          <a:ea typeface="Consolas"/>
                          <a:cs typeface="Consolas"/>
                          <a:sym typeface="Consolas"/>
                        </a:rPr>
                        <a:t>=</a:t>
                      </a:r>
                      <a:r>
                        <a:rPr lang="es" sz="1200" dirty="0">
                          <a:solidFill>
                            <a:srgbClr val="CE9178"/>
                          </a:solidFill>
                          <a:latin typeface="Consolas"/>
                          <a:ea typeface="Consolas"/>
                          <a:cs typeface="Consolas"/>
                          <a:sym typeface="Consolas"/>
                        </a:rPr>
                        <a:t>"Ejemplo de Palabras Clave y Programación"</a:t>
                      </a:r>
                      <a:r>
                        <a:rPr lang="es" sz="1200" dirty="0">
                          <a:solidFill>
                            <a:srgbClr val="808080"/>
                          </a:solidFill>
                          <a:latin typeface="Consolas"/>
                          <a:ea typeface="Consolas"/>
                          <a:cs typeface="Consolas"/>
                          <a:sym typeface="Consolas"/>
                        </a:rPr>
                        <a:t>&gt;</a:t>
                      </a:r>
                      <a:endParaRPr sz="1200" dirty="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s" sz="1200" dirty="0">
                          <a:solidFill>
                            <a:srgbClr val="D4D4D4"/>
                          </a:solidFill>
                          <a:latin typeface="Consolas"/>
                          <a:ea typeface="Consolas"/>
                          <a:cs typeface="Consolas"/>
                          <a:sym typeface="Consolas"/>
                        </a:rPr>
                        <a:t>   </a:t>
                      </a:r>
                      <a:r>
                        <a:rPr lang="es" sz="1200" dirty="0">
                          <a:solidFill>
                            <a:srgbClr val="808080"/>
                          </a:solidFill>
                          <a:latin typeface="Consolas"/>
                          <a:ea typeface="Consolas"/>
                          <a:cs typeface="Consolas"/>
                          <a:sym typeface="Consolas"/>
                        </a:rPr>
                        <a:t>&lt;</a:t>
                      </a:r>
                      <a:r>
                        <a:rPr lang="es" sz="1200" dirty="0">
                          <a:solidFill>
                            <a:srgbClr val="569CD6"/>
                          </a:solidFill>
                          <a:latin typeface="Consolas"/>
                          <a:ea typeface="Consolas"/>
                          <a:cs typeface="Consolas"/>
                          <a:sym typeface="Consolas"/>
                        </a:rPr>
                        <a:t>meta</a:t>
                      </a:r>
                      <a:r>
                        <a:rPr lang="es" sz="1200" dirty="0">
                          <a:solidFill>
                            <a:srgbClr val="D4D4D4"/>
                          </a:solidFill>
                          <a:latin typeface="Consolas"/>
                          <a:ea typeface="Consolas"/>
                          <a:cs typeface="Consolas"/>
                          <a:sym typeface="Consolas"/>
                        </a:rPr>
                        <a:t> </a:t>
                      </a:r>
                      <a:r>
                        <a:rPr lang="es" sz="1200" dirty="0">
                          <a:solidFill>
                            <a:srgbClr val="9CDCFE"/>
                          </a:solidFill>
                          <a:latin typeface="Consolas"/>
                          <a:ea typeface="Consolas"/>
                          <a:cs typeface="Consolas"/>
                          <a:sym typeface="Consolas"/>
                        </a:rPr>
                        <a:t>name</a:t>
                      </a:r>
                      <a:r>
                        <a:rPr lang="es" sz="1200" dirty="0">
                          <a:solidFill>
                            <a:srgbClr val="D4D4D4"/>
                          </a:solidFill>
                          <a:latin typeface="Consolas"/>
                          <a:ea typeface="Consolas"/>
                          <a:cs typeface="Consolas"/>
                          <a:sym typeface="Consolas"/>
                        </a:rPr>
                        <a:t>=</a:t>
                      </a:r>
                      <a:r>
                        <a:rPr lang="es" sz="1200" dirty="0">
                          <a:solidFill>
                            <a:srgbClr val="CE9178"/>
                          </a:solidFill>
                          <a:latin typeface="Consolas"/>
                          <a:ea typeface="Consolas"/>
                          <a:cs typeface="Consolas"/>
                          <a:sym typeface="Consolas"/>
                        </a:rPr>
                        <a:t>"keywords" </a:t>
                      </a:r>
                      <a:r>
                        <a:rPr lang="es" sz="1200" dirty="0">
                          <a:solidFill>
                            <a:srgbClr val="D4D4D4"/>
                          </a:solidFill>
                          <a:latin typeface="Consolas"/>
                          <a:ea typeface="Consolas"/>
                          <a:cs typeface="Consolas"/>
                          <a:sym typeface="Consolas"/>
                        </a:rPr>
                        <a:t> </a:t>
                      </a:r>
                      <a:r>
                        <a:rPr lang="es" sz="1200" dirty="0">
                          <a:solidFill>
                            <a:srgbClr val="9CDCFE"/>
                          </a:solidFill>
                          <a:latin typeface="Consolas"/>
                          <a:ea typeface="Consolas"/>
                          <a:cs typeface="Consolas"/>
                          <a:sym typeface="Consolas"/>
                        </a:rPr>
                        <a:t>content</a:t>
                      </a:r>
                      <a:r>
                        <a:rPr lang="es" sz="1200" dirty="0">
                          <a:solidFill>
                            <a:srgbClr val="D4D4D4"/>
                          </a:solidFill>
                          <a:latin typeface="Consolas"/>
                          <a:ea typeface="Consolas"/>
                          <a:cs typeface="Consolas"/>
                          <a:sym typeface="Consolas"/>
                        </a:rPr>
                        <a:t>=</a:t>
                      </a:r>
                      <a:r>
                        <a:rPr lang="es" sz="1200" dirty="0">
                          <a:solidFill>
                            <a:srgbClr val="CE9178"/>
                          </a:solidFill>
                          <a:latin typeface="Consolas"/>
                          <a:ea typeface="Consolas"/>
                          <a:cs typeface="Consolas"/>
                          <a:sym typeface="Consolas"/>
                        </a:rPr>
                        <a:t>"HTML, ASP, JS, META, PALABRAS CLAVE, EJEMPLO"</a:t>
                      </a:r>
                      <a:r>
                        <a:rPr lang="es" sz="1200" dirty="0">
                          <a:solidFill>
                            <a:srgbClr val="808080"/>
                          </a:solidFill>
                          <a:latin typeface="Consolas"/>
                          <a:ea typeface="Consolas"/>
                          <a:cs typeface="Consolas"/>
                          <a:sym typeface="Consolas"/>
                        </a:rPr>
                        <a:t>&gt;</a:t>
                      </a:r>
                      <a:endParaRPr sz="1200" dirty="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s" sz="1200" dirty="0">
                          <a:solidFill>
                            <a:srgbClr val="D4D4D4"/>
                          </a:solidFill>
                          <a:latin typeface="Consolas"/>
                          <a:ea typeface="Consolas"/>
                          <a:cs typeface="Consolas"/>
                          <a:sym typeface="Consolas"/>
                        </a:rPr>
                        <a:t>   </a:t>
                      </a:r>
                      <a:r>
                        <a:rPr lang="es" sz="1200" dirty="0">
                          <a:solidFill>
                            <a:srgbClr val="808080"/>
                          </a:solidFill>
                          <a:latin typeface="Consolas"/>
                          <a:ea typeface="Consolas"/>
                          <a:cs typeface="Consolas"/>
                          <a:sym typeface="Consolas"/>
                        </a:rPr>
                        <a:t>&lt;/</a:t>
                      </a:r>
                      <a:r>
                        <a:rPr lang="es" sz="1200" dirty="0">
                          <a:solidFill>
                            <a:srgbClr val="569CD6"/>
                          </a:solidFill>
                          <a:latin typeface="Consolas"/>
                          <a:ea typeface="Consolas"/>
                          <a:cs typeface="Consolas"/>
                          <a:sym typeface="Consolas"/>
                        </a:rPr>
                        <a:t>head</a:t>
                      </a:r>
                      <a:r>
                        <a:rPr lang="es" sz="1200" dirty="0">
                          <a:solidFill>
                            <a:srgbClr val="808080"/>
                          </a:solidFill>
                          <a:latin typeface="Consolas"/>
                          <a:ea typeface="Consolas"/>
                          <a:cs typeface="Consolas"/>
                          <a:sym typeface="Consolas"/>
                        </a:rPr>
                        <a:t>&gt;</a:t>
                      </a:r>
                      <a:endParaRPr sz="1200" dirty="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s" sz="1200" dirty="0">
                          <a:solidFill>
                            <a:srgbClr val="FFFFFF"/>
                          </a:solidFill>
                          <a:latin typeface="Consolas"/>
                          <a:ea typeface="Consolas"/>
                          <a:cs typeface="Consolas"/>
                          <a:sym typeface="Consolas"/>
                        </a:rPr>
                        <a:t>   ...</a:t>
                      </a:r>
                      <a:endParaRPr sz="1200" dirty="0">
                        <a:solidFill>
                          <a:srgbClr val="FFFFFF"/>
                        </a:solidFill>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
        <p:nvSpPr>
          <p:cNvPr id="195" name="Google Shape;195;p30"/>
          <p:cNvSpPr/>
          <p:nvPr/>
        </p:nvSpPr>
        <p:spPr>
          <a:xfrm>
            <a:off x="289525" y="559450"/>
            <a:ext cx="711600" cy="675600"/>
          </a:xfrm>
          <a:prstGeom prst="ellipse">
            <a:avLst/>
          </a:prstGeom>
          <a:solidFill>
            <a:srgbClr val="83AEF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txBox="1"/>
          <p:nvPr/>
        </p:nvSpPr>
        <p:spPr>
          <a:xfrm>
            <a:off x="289524" y="527800"/>
            <a:ext cx="7851575"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2.   Keywords o palabras clave</a:t>
            </a:r>
            <a:endParaRPr sz="4000" b="1" i="0" u="none" strike="noStrike" cap="none"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a:off x="473350" y="1908175"/>
            <a:ext cx="3917400" cy="1895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Indica los títulos de las páginas utilizando las etiquetas title.</a:t>
            </a:r>
            <a:endParaRPr sz="1350">
              <a:latin typeface="DM Sans"/>
              <a:ea typeface="DM Sans"/>
              <a:cs typeface="DM Sans"/>
              <a:sym typeface="DM Sans"/>
            </a:endParaRPr>
          </a:p>
          <a:p>
            <a:pPr marL="457200" marR="0" lvl="0" indent="0" algn="l" rtl="0">
              <a:lnSpc>
                <a:spcPct val="100000"/>
              </a:lnSpc>
              <a:spcBef>
                <a:spcPts val="1000"/>
              </a:spcBef>
              <a:spcAft>
                <a:spcPts val="0"/>
              </a:spcAft>
              <a:buNone/>
            </a:pPr>
            <a:r>
              <a:rPr lang="es" sz="1350">
                <a:highlight>
                  <a:schemeClr val="accent6"/>
                </a:highlight>
                <a:latin typeface="DM Sans"/>
                <a:ea typeface="DM Sans"/>
                <a:cs typeface="DM Sans"/>
                <a:sym typeface="DM Sans"/>
              </a:rPr>
              <a:t>&lt;title&gt;Título de mi página&lt;/title&gt;</a:t>
            </a:r>
            <a:endParaRPr sz="1350">
              <a:highlight>
                <a:schemeClr val="accent6"/>
              </a:highlight>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Una etiqueta title indica tanto a los usuarios como a los motores de búsqueda el tema sobre el que trata una página. </a:t>
            </a:r>
            <a:endParaRPr sz="1350">
              <a:latin typeface="DM Sans"/>
              <a:ea typeface="DM Sans"/>
              <a:cs typeface="DM Sans"/>
              <a:sym typeface="DM Sans"/>
            </a:endParaRPr>
          </a:p>
        </p:txBody>
      </p:sp>
      <p:sp>
        <p:nvSpPr>
          <p:cNvPr id="202" name="Google Shape;202;p31"/>
          <p:cNvSpPr txBox="1"/>
          <p:nvPr/>
        </p:nvSpPr>
        <p:spPr>
          <a:xfrm>
            <a:off x="4527575" y="1908175"/>
            <a:ext cx="3834600" cy="1559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Lo ideal sería crear un título único para cada página del sitio.</a:t>
            </a:r>
            <a:endParaRPr sz="1350">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El título de tu página principal puede incluir el nombre de tu sitio web o negocio, y podría incluir otra información importante.</a:t>
            </a:r>
            <a:endParaRPr sz="1350">
              <a:latin typeface="DM Sans"/>
              <a:ea typeface="DM Sans"/>
              <a:cs typeface="DM Sans"/>
              <a:sym typeface="DM Sans"/>
            </a:endParaRPr>
          </a:p>
        </p:txBody>
      </p:sp>
      <p:sp>
        <p:nvSpPr>
          <p:cNvPr id="203" name="Google Shape;203;p31"/>
          <p:cNvSpPr/>
          <p:nvPr/>
        </p:nvSpPr>
        <p:spPr>
          <a:xfrm>
            <a:off x="289525" y="559450"/>
            <a:ext cx="711600" cy="675600"/>
          </a:xfrm>
          <a:prstGeom prst="ellipse">
            <a:avLst/>
          </a:prstGeom>
          <a:solidFill>
            <a:srgbClr val="83AEF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p:nvPr/>
        </p:nvSpPr>
        <p:spPr>
          <a:xfrm>
            <a:off x="357375" y="5278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3. </a:t>
            </a:r>
            <a:r>
              <a:rPr lang="es" sz="4000" b="1" i="0" u="none" strike="noStrike" cap="none">
                <a:solidFill>
                  <a:schemeClr val="dk1"/>
                </a:solidFill>
                <a:latin typeface="DM Sans"/>
                <a:ea typeface="DM Sans"/>
                <a:cs typeface="DM Sans"/>
                <a:sym typeface="DM Sans"/>
              </a:rPr>
              <a:t>Título</a:t>
            </a:r>
            <a:r>
              <a:rPr lang="es" sz="4000" b="1">
                <a:solidFill>
                  <a:schemeClr val="dk1"/>
                </a:solidFill>
                <a:latin typeface="DM Sans"/>
                <a:ea typeface="DM Sans"/>
                <a:cs typeface="DM Sans"/>
                <a:sym typeface="DM Sans"/>
              </a:rPr>
              <a:t>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p:nvPr/>
        </p:nvSpPr>
        <p:spPr>
          <a:xfrm>
            <a:off x="473350" y="1908175"/>
            <a:ext cx="3834600" cy="218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chemeClr val="dk1"/>
              </a:buClr>
              <a:buSzPts val="1100"/>
              <a:buFont typeface="Arial"/>
              <a:buNone/>
            </a:pPr>
            <a:r>
              <a:rPr lang="es" sz="1350">
                <a:latin typeface="DM Sans"/>
                <a:ea typeface="DM Sans"/>
                <a:cs typeface="DM Sans"/>
                <a:sym typeface="DM Sans"/>
              </a:rPr>
              <a:t>Al utilizar varios tamaños de encabezado en orden (h1, h2, h3, etc), se crea una estructura jerárquica de contenido, lo que permite a los usuarios navegar por un documento con más facilidad.</a:t>
            </a:r>
            <a:endParaRPr sz="1350">
              <a:latin typeface="DM Sans"/>
              <a:ea typeface="DM Sans"/>
              <a:cs typeface="DM Sans"/>
              <a:sym typeface="DM Sans"/>
            </a:endParaRPr>
          </a:p>
          <a:p>
            <a:pPr marL="0" marR="0" lvl="0" indent="0" algn="l" rtl="0">
              <a:lnSpc>
                <a:spcPct val="100000"/>
              </a:lnSpc>
              <a:spcBef>
                <a:spcPts val="1000"/>
              </a:spcBef>
              <a:spcAft>
                <a:spcPts val="0"/>
              </a:spcAft>
              <a:buClr>
                <a:schemeClr val="dk1"/>
              </a:buClr>
              <a:buSzPts val="1100"/>
              <a:buFont typeface="Arial"/>
              <a:buNone/>
            </a:pPr>
            <a:r>
              <a:rPr lang="es" sz="1350">
                <a:latin typeface="DM Sans"/>
                <a:ea typeface="DM Sans"/>
                <a:cs typeface="DM Sans"/>
                <a:sym typeface="DM Sans"/>
              </a:rPr>
              <a:t>Considera cuáles son los puntos principales y secundarios del contenido de la página y, en función de ello, decide dónde utilizar etiquetas de encabezado.</a:t>
            </a:r>
            <a:endParaRPr sz="1350">
              <a:latin typeface="DM Sans"/>
              <a:ea typeface="DM Sans"/>
              <a:cs typeface="DM Sans"/>
              <a:sym typeface="DM Sans"/>
            </a:endParaRPr>
          </a:p>
        </p:txBody>
      </p:sp>
      <p:sp>
        <p:nvSpPr>
          <p:cNvPr id="210" name="Google Shape;210;p32"/>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Evita escribir texto que no ayude a definir la estructura de la página y utilizar etiquetas de encabezado en lugares en los que otras etiquetas, como &lt;em&gt; y &lt;strong&gt;, serían más adecuadas.</a:t>
            </a:r>
            <a:endParaRPr sz="1350" b="0" i="0" u="none" strike="noStrike" cap="none">
              <a:solidFill>
                <a:srgbClr val="000000"/>
              </a:solidFill>
              <a:highlight>
                <a:schemeClr val="accent6"/>
              </a:highlight>
              <a:latin typeface="DM Sans"/>
              <a:ea typeface="DM Sans"/>
              <a:cs typeface="DM Sans"/>
              <a:sym typeface="DM Sans"/>
            </a:endParaRPr>
          </a:p>
        </p:txBody>
      </p:sp>
      <p:sp>
        <p:nvSpPr>
          <p:cNvPr id="211" name="Google Shape;211;p32"/>
          <p:cNvSpPr/>
          <p:nvPr/>
        </p:nvSpPr>
        <p:spPr>
          <a:xfrm>
            <a:off x="289525" y="559450"/>
            <a:ext cx="711600" cy="675600"/>
          </a:xfrm>
          <a:prstGeom prst="ellipse">
            <a:avLst/>
          </a:prstGeom>
          <a:solidFill>
            <a:srgbClr val="83AEF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txBox="1"/>
          <p:nvPr/>
        </p:nvSpPr>
        <p:spPr>
          <a:xfrm>
            <a:off x="342475" y="5278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4.  Jerarquía de encabezados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p:nvPr/>
        </p:nvSpPr>
        <p:spPr>
          <a:xfrm>
            <a:off x="476250" y="1990175"/>
            <a:ext cx="4066500" cy="2727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A los usuarios les gusta el contenido bien escrito y fácil de entender.</a:t>
            </a:r>
            <a:endParaRPr sz="1350">
              <a:latin typeface="DM Sans"/>
              <a:ea typeface="DM Sans"/>
              <a:cs typeface="DM Sans"/>
              <a:sym typeface="DM Sans"/>
            </a:endParaRPr>
          </a:p>
          <a:p>
            <a:pPr marL="457200" lvl="0" indent="-314325" algn="l" rtl="0">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Te recomendamos que organices el contenido para que los usuarios sepan dónde termina un tema y empieza otro, creando una especie de historia. </a:t>
            </a:r>
            <a:endParaRPr sz="1350">
              <a:solidFill>
                <a:schemeClr val="dk1"/>
              </a:solidFill>
              <a:latin typeface="DM Sans"/>
              <a:ea typeface="DM Sans"/>
              <a:cs typeface="DM Sans"/>
              <a:sym typeface="DM Sans"/>
            </a:endParaRPr>
          </a:p>
          <a:p>
            <a:pPr marL="457200" lvl="0" indent="-314325" algn="l" rtl="0">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Al dividir el contenido en secciones o bloques lógicos, los usuarios pueden encontrar lo que buscan más rápidamente.</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p:txBody>
      </p:sp>
      <p:sp>
        <p:nvSpPr>
          <p:cNvPr id="218" name="Google Shape;218;p33"/>
          <p:cNvSpPr/>
          <p:nvPr/>
        </p:nvSpPr>
        <p:spPr>
          <a:xfrm>
            <a:off x="289525" y="559450"/>
            <a:ext cx="711600" cy="675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19" name="Google Shape;219;p33"/>
          <p:cNvSpPr txBox="1"/>
          <p:nvPr/>
        </p:nvSpPr>
        <p:spPr>
          <a:xfrm>
            <a:off x="357400" y="559450"/>
            <a:ext cx="6749982"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5.  Contenido </a:t>
            </a:r>
            <a:r>
              <a:rPr lang="es" sz="4000" b="1" dirty="0" smtClean="0">
                <a:solidFill>
                  <a:schemeClr val="dk1"/>
                </a:solidFill>
                <a:latin typeface="DM Sans"/>
                <a:ea typeface="DM Sans"/>
                <a:cs typeface="DM Sans"/>
                <a:sym typeface="DM Sans"/>
              </a:rPr>
              <a:t>de calidad: </a:t>
            </a:r>
            <a:r>
              <a:rPr lang="es" sz="4000" b="1" dirty="0">
                <a:solidFill>
                  <a:schemeClr val="dk1"/>
                </a:solidFill>
                <a:latin typeface="DM Sans"/>
                <a:ea typeface="DM Sans"/>
                <a:cs typeface="DM Sans"/>
                <a:sym typeface="DM Sans"/>
              </a:rPr>
              <a:t>algunos tips</a:t>
            </a:r>
            <a:endParaRPr sz="4000" b="1" i="0" u="none" strike="noStrike" cap="none" dirty="0">
              <a:solidFill>
                <a:schemeClr val="dk1"/>
              </a:solidFill>
              <a:latin typeface="DM Sans"/>
              <a:ea typeface="DM Sans"/>
              <a:cs typeface="DM Sans"/>
              <a:sym typeface="DM Sans"/>
            </a:endParaRPr>
          </a:p>
        </p:txBody>
      </p:sp>
      <p:sp>
        <p:nvSpPr>
          <p:cNvPr id="220" name="Google Shape;220;p33"/>
          <p:cNvSpPr txBox="1"/>
          <p:nvPr/>
        </p:nvSpPr>
        <p:spPr>
          <a:xfrm>
            <a:off x="4660650" y="1990175"/>
            <a:ext cx="4007100" cy="2727000"/>
          </a:xfrm>
          <a:prstGeom prst="rect">
            <a:avLst/>
          </a:prstGeom>
          <a:noFill/>
          <a:ln>
            <a:noFill/>
          </a:ln>
        </p:spPr>
        <p:txBody>
          <a:bodyPr spcFirstLastPara="1" wrap="square" lIns="91425" tIns="91425" rIns="91425" bIns="91425" anchor="t" anchorCtr="0">
            <a:spAutoFit/>
          </a:bodyPr>
          <a:lstStyle/>
          <a:p>
            <a:pPr marL="457200" lvl="0" indent="-314325" algn="l" rtl="0">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Diseña tu sitio web teniendo en cuenta las necesidades de los visitantes y, a la vez, asegúrate de que los buscadores puedan acceder a él fácilmente. </a:t>
            </a:r>
            <a:endParaRPr sz="1350">
              <a:solidFill>
                <a:schemeClr val="dk1"/>
              </a:solidFill>
              <a:latin typeface="DM Sans"/>
              <a:ea typeface="DM Sans"/>
              <a:cs typeface="DM Sans"/>
              <a:sym typeface="DM Sans"/>
            </a:endParaRPr>
          </a:p>
          <a:p>
            <a:pPr marL="457200" lvl="0" indent="-314325" algn="l" rtl="0">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Para crear contenido de alta calidad, se necesita gran cantidad de al menos uno de estos factores: tiempo, dedicación, experiencia y talento. </a:t>
            </a:r>
            <a:endParaRPr sz="1350">
              <a:solidFill>
                <a:schemeClr val="dk1"/>
              </a:solidFill>
              <a:latin typeface="DM Sans"/>
              <a:ea typeface="DM Sans"/>
              <a:cs typeface="DM Sans"/>
              <a:sym typeface="DM Sans"/>
            </a:endParaRPr>
          </a:p>
          <a:p>
            <a:pPr marL="457200" lvl="0" indent="-314325" algn="l" rtl="0">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contenido debe ofrecer información precisa, estar redactado de manera clara y ser exhaustivo. </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SEO técnico</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SEO técnico</a:t>
            </a:r>
            <a:endParaRPr sz="4000" b="1" i="0" u="none" strike="noStrike" cap="none">
              <a:solidFill>
                <a:schemeClr val="dk1"/>
              </a:solidFill>
              <a:latin typeface="DM Sans"/>
              <a:ea typeface="DM Sans"/>
              <a:cs typeface="DM Sans"/>
              <a:sym typeface="DM Sans"/>
            </a:endParaRPr>
          </a:p>
        </p:txBody>
      </p:sp>
      <p:sp>
        <p:nvSpPr>
          <p:cNvPr id="258" name="Google Shape;258;p39"/>
          <p:cNvSpPr txBox="1"/>
          <p:nvPr/>
        </p:nvSpPr>
        <p:spPr>
          <a:xfrm>
            <a:off x="473350" y="1908175"/>
            <a:ext cx="49833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dirty="0">
                <a:latin typeface="DM Sans"/>
                <a:ea typeface="DM Sans"/>
                <a:cs typeface="DM Sans"/>
                <a:sym typeface="DM Sans"/>
              </a:rPr>
              <a:t>El SEO Técnico se refiere a las optimizaciones que ayudan a los buscadores a rastrear e indexar las páginas web de manera más eficiente. Algunas tácticas a aplicar son </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Mejorar la velocidad de carga de la página (por ejemplo, optimizando las imágenes, algo que veremos más adelante)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Organizar la jerarquía de archivos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mapa de sitio (Sitemap)</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Organizar la jerarquía de archivos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p:nvPr/>
        </p:nvSpPr>
        <p:spPr>
          <a:xfrm>
            <a:off x="457725" y="468325"/>
            <a:ext cx="7243200" cy="126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La navegación es importante para los buscadores</a:t>
            </a:r>
            <a:endParaRPr sz="3900" b="1" i="0" u="none" strike="noStrike" cap="none">
              <a:solidFill>
                <a:schemeClr val="dk1"/>
              </a:solidFill>
              <a:latin typeface="DM Sans"/>
              <a:ea typeface="DM Sans"/>
              <a:cs typeface="DM Sans"/>
              <a:sym typeface="DM Sans"/>
            </a:endParaRPr>
          </a:p>
        </p:txBody>
      </p:sp>
      <p:sp>
        <p:nvSpPr>
          <p:cNvPr id="282" name="Google Shape;282;p43"/>
          <p:cNvSpPr txBox="1"/>
          <p:nvPr/>
        </p:nvSpPr>
        <p:spPr>
          <a:xfrm>
            <a:off x="476250" y="1914700"/>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navegación de un sitio web es importante por tres motivos: </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Ayuda a los visitantes a encontrar rápidamente el contenido que buscan.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Contribuye a que los buscadores comprendan qué contenido considera importante el webmaster. </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Aunque los resultados de búsqueda de Google muestran información a nivel de página, a Google también le gusta saber, en términos generales, qué función tiene una página en el conjunto del sitio web.</a:t>
            </a:r>
            <a:endParaRPr sz="1350">
              <a:latin typeface="DM Sans"/>
              <a:ea typeface="DM Sans"/>
              <a:cs typeface="DM Sans"/>
              <a:sym typeface="DM Sans"/>
            </a:endParaRPr>
          </a:p>
        </p:txBody>
      </p:sp>
      <p:pic>
        <p:nvPicPr>
          <p:cNvPr id="283" name="Google Shape;283;p43"/>
          <p:cNvPicPr preferRelativeResize="0"/>
          <p:nvPr/>
        </p:nvPicPr>
        <p:blipFill>
          <a:blip r:embed="rId3">
            <a:alphaModFix/>
          </a:blip>
          <a:stretch>
            <a:fillRect/>
          </a:stretch>
        </p:blipFill>
        <p:spPr>
          <a:xfrm>
            <a:off x="5589843" y="1863475"/>
            <a:ext cx="2752132" cy="24705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p:nvPr/>
        </p:nvSpPr>
        <p:spPr>
          <a:xfrm>
            <a:off x="457725" y="468325"/>
            <a:ext cx="7243200" cy="126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Planifica la navegación a partir de la página principal</a:t>
            </a:r>
            <a:endParaRPr sz="3900" b="1" i="0" u="none" strike="noStrike" cap="none">
              <a:solidFill>
                <a:schemeClr val="dk1"/>
              </a:solidFill>
              <a:latin typeface="DM Sans"/>
              <a:ea typeface="DM Sans"/>
              <a:cs typeface="DM Sans"/>
              <a:sym typeface="DM Sans"/>
            </a:endParaRPr>
          </a:p>
        </p:txBody>
      </p:sp>
      <p:sp>
        <p:nvSpPr>
          <p:cNvPr id="289" name="Google Shape;289;p44"/>
          <p:cNvSpPr txBox="1"/>
          <p:nvPr/>
        </p:nvSpPr>
        <p:spPr>
          <a:xfrm>
            <a:off x="476250" y="1914700"/>
            <a:ext cx="4730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Todos los sitios web tienen una página principal o de inicio, que suele ser la página más visitada y el punto de partida de navegación.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Debes pensar en cómo los visitantes van a ir de la página principal (de inicio), a una página con contenido más específico.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p:txBody>
      </p:sp>
      <p:pic>
        <p:nvPicPr>
          <p:cNvPr id="290" name="Google Shape;290;p44"/>
          <p:cNvPicPr preferRelativeResize="0"/>
          <p:nvPr/>
        </p:nvPicPr>
        <p:blipFill>
          <a:blip r:embed="rId3">
            <a:alphaModFix/>
          </a:blip>
          <a:stretch>
            <a:fillRect/>
          </a:stretch>
        </p:blipFill>
        <p:spPr>
          <a:xfrm>
            <a:off x="5414775" y="2086938"/>
            <a:ext cx="3111225" cy="1502625"/>
          </a:xfrm>
          <a:prstGeom prst="rect">
            <a:avLst/>
          </a:prstGeom>
          <a:noFill/>
          <a:ln>
            <a:noFill/>
          </a:ln>
        </p:spPr>
      </p:pic>
      <p:sp>
        <p:nvSpPr>
          <p:cNvPr id="291" name="Google Shape;291;p44"/>
          <p:cNvSpPr txBox="1"/>
          <p:nvPr/>
        </p:nvSpPr>
        <p:spPr>
          <a:xfrm>
            <a:off x="584275" y="3589575"/>
            <a:ext cx="4730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highlight>
                  <a:schemeClr val="accent6"/>
                </a:highlight>
                <a:latin typeface="DM Sans"/>
                <a:ea typeface="DM Sans"/>
                <a:cs typeface="DM Sans"/>
                <a:sym typeface="DM Sans"/>
              </a:rPr>
              <a:t>¿Recuerdan lo que vimos en la parte de los enlaces? </a:t>
            </a:r>
            <a:endParaRPr sz="1350" dirty="0">
              <a:highlight>
                <a:schemeClr val="accent6"/>
              </a:highlight>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5"/>
                </a:solidFill>
                <a:latin typeface="DM Sans"/>
                <a:ea typeface="DM Sans"/>
                <a:cs typeface="DM Sans"/>
                <a:sym typeface="DM Sans"/>
              </a:rPr>
              <a:t>Introducción a SEO</a:t>
            </a:r>
            <a:endParaRPr sz="4000" b="1" i="0" u="none" strike="noStrike" cap="none">
              <a:solidFill>
                <a:schemeClr val="accent5"/>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 una estructura de directorio simple</a:t>
            </a:r>
            <a:endParaRPr sz="4000" b="1" i="0" u="none" strike="noStrike" cap="none">
              <a:solidFill>
                <a:schemeClr val="dk1"/>
              </a:solidFill>
              <a:latin typeface="DM Sans"/>
              <a:ea typeface="DM Sans"/>
              <a:cs typeface="DM Sans"/>
              <a:sym typeface="DM Sans"/>
            </a:endParaRPr>
          </a:p>
        </p:txBody>
      </p:sp>
      <p:sp>
        <p:nvSpPr>
          <p:cNvPr id="297" name="Google Shape;297;p45"/>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Utiliza una estructura de directorios que organice bien el contenido y permita que los visitantes identifiquen dónde se encuentran con facilidad. Prueba indicar el tipo de contenido que se incluye en una URL con la estructura de directorios.</a:t>
            </a:r>
            <a:endParaRPr sz="1350">
              <a:latin typeface="DM Sans"/>
              <a:ea typeface="DM Sans"/>
              <a:cs typeface="DM Sans"/>
              <a:sym typeface="DM Sans"/>
            </a:endParaRPr>
          </a:p>
        </p:txBody>
      </p:sp>
      <p:sp>
        <p:nvSpPr>
          <p:cNvPr id="298" name="Google Shape;298;p45"/>
          <p:cNvSpPr txBox="1"/>
          <p:nvPr/>
        </p:nvSpPr>
        <p:spPr>
          <a:xfrm>
            <a:off x="4527575" y="19081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Evitar:</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Tener un anidamiento de subdirectorios profundo como ".../dir1/dir2/dir3/dir4/dir5/dir6/página.html".</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Utilizar nombres de directorios que no tengan relación con el contenido de estos.</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Mapa de sitio</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8"/>
          <p:cNvPicPr preferRelativeResize="0"/>
          <p:nvPr/>
        </p:nvPicPr>
        <p:blipFill rotWithShape="1">
          <a:blip r:embed="rId3">
            <a:alphaModFix/>
          </a:blip>
          <a:srcRect b="53503"/>
          <a:stretch/>
        </p:blipFill>
        <p:spPr>
          <a:xfrm>
            <a:off x="5334400" y="0"/>
            <a:ext cx="3809601" cy="5143498"/>
          </a:xfrm>
          <a:prstGeom prst="rect">
            <a:avLst/>
          </a:prstGeom>
          <a:noFill/>
          <a:ln>
            <a:noFill/>
          </a:ln>
        </p:spPr>
      </p:pic>
      <p:sp>
        <p:nvSpPr>
          <p:cNvPr id="317" name="Google Shape;317;p48"/>
          <p:cNvSpPr txBox="1"/>
          <p:nvPr/>
        </p:nvSpPr>
        <p:spPr>
          <a:xfrm>
            <a:off x="549525" y="650725"/>
            <a:ext cx="4987200" cy="1237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800" b="1">
                <a:solidFill>
                  <a:schemeClr val="dk1"/>
                </a:solidFill>
                <a:latin typeface="DM Sans"/>
                <a:ea typeface="DM Sans"/>
                <a:cs typeface="DM Sans"/>
                <a:sym typeface="DM Sans"/>
              </a:rPr>
              <a:t>Crea un mapa de navegación sencilla</a:t>
            </a:r>
            <a:endParaRPr sz="3800" b="1" i="0" u="none" strike="noStrike" cap="none">
              <a:solidFill>
                <a:schemeClr val="dk1"/>
              </a:solidFill>
              <a:latin typeface="DM Sans"/>
              <a:ea typeface="DM Sans"/>
              <a:cs typeface="DM Sans"/>
              <a:sym typeface="DM Sans"/>
            </a:endParaRPr>
          </a:p>
        </p:txBody>
      </p:sp>
      <p:pic>
        <p:nvPicPr>
          <p:cNvPr id="318" name="Google Shape;318;p4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319" name="Google Shape;319;p48"/>
          <p:cNvSpPr txBox="1"/>
          <p:nvPr/>
        </p:nvSpPr>
        <p:spPr>
          <a:xfrm>
            <a:off x="549525" y="2192900"/>
            <a:ext cx="47850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Un mapa de sitio es una página sencilla de un sitio web que muestra su estructura, y normalmente consiste en una </a:t>
            </a:r>
            <a:r>
              <a:rPr lang="es" sz="1350" b="1" dirty="0">
                <a:latin typeface="DM Sans"/>
                <a:ea typeface="DM Sans"/>
                <a:cs typeface="DM Sans"/>
                <a:sym typeface="DM Sans"/>
              </a:rPr>
              <a:t>lista jerárquica de las páginas que se incluyen en este</a:t>
            </a:r>
            <a:r>
              <a:rPr lang="es" sz="1350" dirty="0">
                <a:latin typeface="DM Sans"/>
                <a:ea typeface="DM Sans"/>
                <a:cs typeface="DM Sans"/>
                <a:sym typeface="DM Sans"/>
              </a:rPr>
              <a:t>. </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Es posible que los visitantes la consulten si no pueden encontrar algunas páginas del sitio web. Los buscadores también la visitan.</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Optimización movil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p:nvPr/>
        </p:nvSpPr>
        <p:spPr>
          <a:xfrm>
            <a:off x="473350" y="619525"/>
            <a:ext cx="8141100" cy="1237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800" b="1">
                <a:solidFill>
                  <a:schemeClr val="dk1"/>
                </a:solidFill>
                <a:latin typeface="DM Sans"/>
                <a:ea typeface="DM Sans"/>
                <a:cs typeface="DM Sans"/>
                <a:sym typeface="DM Sans"/>
              </a:rPr>
              <a:t>Elige una estrategia de optimización móvil</a:t>
            </a:r>
            <a:endParaRPr sz="3800" b="1" i="0" u="none" strike="noStrike" cap="none">
              <a:solidFill>
                <a:schemeClr val="dk1"/>
              </a:solidFill>
              <a:latin typeface="DM Sans"/>
              <a:ea typeface="DM Sans"/>
              <a:cs typeface="DM Sans"/>
              <a:sym typeface="DM Sans"/>
            </a:endParaRPr>
          </a:p>
        </p:txBody>
      </p:sp>
      <p:sp>
        <p:nvSpPr>
          <p:cNvPr id="338" name="Google Shape;338;p51"/>
          <p:cNvSpPr txBox="1"/>
          <p:nvPr/>
        </p:nvSpPr>
        <p:spPr>
          <a:xfrm>
            <a:off x="473350" y="2071025"/>
            <a:ext cx="6336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Existen varias opciones para optimizar tu sitio web para móviles, y Google admite distintos métodos de implementación: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Diseño web adaptable (método recomendado y es el que vimos como “diseño responsivo”).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Publicación dinámica.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URL independientes.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highlight>
                  <a:schemeClr val="accent6"/>
                </a:highlight>
                <a:latin typeface="DM Sans"/>
                <a:ea typeface="DM Sans"/>
                <a:cs typeface="DM Sans"/>
                <a:sym typeface="DM Sans"/>
              </a:rPr>
              <a:t>Una vez que hayas creado un sitio web optimizado para móviles, usa la </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None/>
            </a:pPr>
            <a:r>
              <a:rPr lang="es" sz="1350">
                <a:highlight>
                  <a:schemeClr val="accent6"/>
                </a:highlight>
                <a:latin typeface="DM Sans"/>
                <a:ea typeface="DM Sans"/>
                <a:cs typeface="DM Sans"/>
                <a:sym typeface="DM Sans"/>
              </a:rPr>
              <a:t>prueba de optimización para móviles de Google.</a:t>
            </a:r>
            <a:endParaRPr sz="1350">
              <a:highlight>
                <a:schemeClr val="accent6"/>
              </a:highlight>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Accesibilidad</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7"/>
          <p:cNvSpPr txBox="1"/>
          <p:nvPr/>
        </p:nvSpPr>
        <p:spPr>
          <a:xfrm>
            <a:off x="457725" y="860325"/>
            <a:ext cx="648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Accesibilidad en la web</a:t>
            </a:r>
            <a:endParaRPr sz="4000" b="1" i="0" u="none" strike="noStrike" cap="none">
              <a:solidFill>
                <a:schemeClr val="dk1"/>
              </a:solidFill>
              <a:latin typeface="DM Sans"/>
              <a:ea typeface="DM Sans"/>
              <a:cs typeface="DM Sans"/>
              <a:sym typeface="DM Sans"/>
            </a:endParaRPr>
          </a:p>
        </p:txBody>
      </p:sp>
      <p:sp>
        <p:nvSpPr>
          <p:cNvPr id="437" name="Google Shape;437;p67"/>
          <p:cNvSpPr txBox="1"/>
          <p:nvPr/>
        </p:nvSpPr>
        <p:spPr>
          <a:xfrm>
            <a:off x="457725" y="2211625"/>
            <a:ext cx="5367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El acceso a la información es un derecho humano básico, reconocido por la Convención de las Naciones Unidas sobre los Derechos de las Personas con Discapacidad.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No solo quienes podemos o sabemos leer usamos la web. Personas con </a:t>
            </a:r>
            <a:r>
              <a:rPr lang="es" sz="1350" dirty="0" smtClean="0">
                <a:latin typeface="DM Sans"/>
                <a:ea typeface="DM Sans"/>
                <a:cs typeface="DM Sans"/>
                <a:sym typeface="DM Sans"/>
              </a:rPr>
              <a:t>discapacidades hacen </a:t>
            </a:r>
            <a:r>
              <a:rPr lang="es" sz="1350" dirty="0">
                <a:latin typeface="DM Sans"/>
                <a:ea typeface="DM Sans"/>
                <a:cs typeface="DM Sans"/>
                <a:sym typeface="DM Sans"/>
              </a:rPr>
              <a:t>uso constante de los recursos a los que estamos tan acostumbrados de internet. </a:t>
            </a:r>
            <a:endParaRPr sz="1350" dirty="0">
              <a:latin typeface="DM Sans"/>
              <a:ea typeface="DM Sans"/>
              <a:cs typeface="DM Sans"/>
              <a:sym typeface="DM Sans"/>
            </a:endParaRPr>
          </a:p>
        </p:txBody>
      </p:sp>
      <p:pic>
        <p:nvPicPr>
          <p:cNvPr id="438" name="Google Shape;438;p67"/>
          <p:cNvPicPr preferRelativeResize="0"/>
          <p:nvPr/>
        </p:nvPicPr>
        <p:blipFill>
          <a:blip r:embed="rId3">
            <a:alphaModFix/>
          </a:blip>
          <a:stretch>
            <a:fillRect/>
          </a:stretch>
        </p:blipFill>
        <p:spPr>
          <a:xfrm>
            <a:off x="5746800" y="1809955"/>
            <a:ext cx="1787025" cy="17870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p:nvPr/>
        </p:nvSpPr>
        <p:spPr>
          <a:xfrm>
            <a:off x="457725" y="860325"/>
            <a:ext cx="6557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Accesibilidad en la web</a:t>
            </a:r>
            <a:endParaRPr sz="4000" b="1" i="0" u="none" strike="noStrike" cap="none">
              <a:solidFill>
                <a:schemeClr val="dk1"/>
              </a:solidFill>
              <a:latin typeface="DM Sans"/>
              <a:ea typeface="DM Sans"/>
              <a:cs typeface="DM Sans"/>
              <a:sym typeface="DM Sans"/>
            </a:endParaRPr>
          </a:p>
        </p:txBody>
      </p:sp>
      <p:sp>
        <p:nvSpPr>
          <p:cNvPr id="444" name="Google Shape;444;p68"/>
          <p:cNvSpPr txBox="1"/>
          <p:nvPr/>
        </p:nvSpPr>
        <p:spPr>
          <a:xfrm>
            <a:off x="457725" y="2211625"/>
            <a:ext cx="5367600" cy="20543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Algunas </a:t>
            </a:r>
            <a:r>
              <a:rPr lang="es" sz="1350" u="sng" dirty="0">
                <a:solidFill>
                  <a:schemeClr val="hlink"/>
                </a:solidFill>
                <a:latin typeface="DM Sans"/>
                <a:ea typeface="DM Sans"/>
                <a:cs typeface="DM Sans"/>
                <a:sym typeface="DM Sans"/>
                <a:hlinkClick r:id="rId3"/>
              </a:rPr>
              <a:t>buenas prácticas accesibles</a:t>
            </a:r>
            <a:r>
              <a:rPr lang="es" sz="1350" dirty="0">
                <a:latin typeface="DM Sans"/>
                <a:ea typeface="DM Sans"/>
                <a:cs typeface="DM Sans"/>
                <a:sym typeface="DM Sans"/>
              </a:rPr>
              <a:t> incluyen: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Uso de atributos como </a:t>
            </a:r>
            <a:r>
              <a:rPr lang="es" sz="1350" i="1" dirty="0" smtClean="0">
                <a:latin typeface="DM Sans"/>
                <a:ea typeface="DM Sans"/>
                <a:cs typeface="DM Sans"/>
                <a:sym typeface="DM Sans"/>
              </a:rPr>
              <a:t>alt.</a:t>
            </a:r>
            <a:endParaRPr sz="1350" i="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Generación de subtítulos para </a:t>
            </a:r>
            <a:r>
              <a:rPr lang="es" sz="1350" dirty="0" smtClean="0">
                <a:latin typeface="DM Sans"/>
                <a:ea typeface="DM Sans"/>
                <a:cs typeface="DM Sans"/>
                <a:sym typeface="DM Sans"/>
              </a:rPr>
              <a:t>videos.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Transcripciones para </a:t>
            </a:r>
            <a:r>
              <a:rPr lang="es" sz="1350" dirty="0" smtClean="0">
                <a:latin typeface="DM Sans"/>
                <a:ea typeface="DM Sans"/>
                <a:cs typeface="DM Sans"/>
                <a:sym typeface="DM Sans"/>
              </a:rPr>
              <a:t>audios.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Tamaños apropiados para elementos web interactivos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Un buen contraste de color.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pic>
        <p:nvPicPr>
          <p:cNvPr id="445" name="Google Shape;445;p68"/>
          <p:cNvPicPr preferRelativeResize="0"/>
          <p:nvPr/>
        </p:nvPicPr>
        <p:blipFill>
          <a:blip r:embed="rId4">
            <a:alphaModFix/>
          </a:blip>
          <a:stretch>
            <a:fillRect/>
          </a:stretch>
        </p:blipFill>
        <p:spPr>
          <a:xfrm>
            <a:off x="5746800" y="1809955"/>
            <a:ext cx="1787025" cy="17870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Optimización de imágenes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3"/>
          <p:cNvSpPr txBox="1"/>
          <p:nvPr/>
        </p:nvSpPr>
        <p:spPr>
          <a:xfrm>
            <a:off x="457725" y="1071050"/>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Tamaño de elementos</a:t>
            </a:r>
            <a:endParaRPr sz="4000" b="1" i="0" u="none" strike="noStrike" cap="none">
              <a:solidFill>
                <a:schemeClr val="dk1"/>
              </a:solidFill>
              <a:latin typeface="DM Sans"/>
              <a:ea typeface="DM Sans"/>
              <a:cs typeface="DM Sans"/>
              <a:sym typeface="DM Sans"/>
            </a:endParaRPr>
          </a:p>
        </p:txBody>
      </p:sp>
      <p:sp>
        <p:nvSpPr>
          <p:cNvPr id="473" name="Google Shape;473;p73"/>
          <p:cNvSpPr txBox="1"/>
          <p:nvPr/>
        </p:nvSpPr>
        <p:spPr>
          <a:xfrm>
            <a:off x="457725" y="2364050"/>
            <a:ext cx="47301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se observa en el gráfico, las imágenes y los videos ocupan la mayor parte del espacio de la web, lo que afecta el rendimiento.</a:t>
            </a:r>
            <a:endParaRPr sz="1350" b="0" i="0" u="none" strike="noStrike" cap="none">
              <a:solidFill>
                <a:srgbClr val="000000"/>
              </a:solidFill>
              <a:latin typeface="DM Sans"/>
              <a:ea typeface="DM Sans"/>
              <a:cs typeface="DM Sans"/>
              <a:sym typeface="DM Sans"/>
            </a:endParaRPr>
          </a:p>
        </p:txBody>
      </p:sp>
      <p:pic>
        <p:nvPicPr>
          <p:cNvPr id="474" name="Google Shape;474;p73"/>
          <p:cNvPicPr preferRelativeResize="0"/>
          <p:nvPr/>
        </p:nvPicPr>
        <p:blipFill>
          <a:blip r:embed="rId3">
            <a:alphaModFix/>
          </a:blip>
          <a:stretch>
            <a:fillRect/>
          </a:stretch>
        </p:blipFill>
        <p:spPr>
          <a:xfrm>
            <a:off x="5187825" y="1141256"/>
            <a:ext cx="3525550" cy="325246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p:nvPr/>
        </p:nvSpPr>
        <p:spPr>
          <a:xfrm>
            <a:off x="476250" y="1077913"/>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SEO</a:t>
            </a:r>
            <a:endParaRPr sz="4000" b="1" i="0" u="none" strike="noStrike" cap="none">
              <a:solidFill>
                <a:schemeClr val="dk1"/>
              </a:solidFill>
              <a:latin typeface="DM Sans"/>
              <a:ea typeface="DM Sans"/>
              <a:cs typeface="DM Sans"/>
              <a:sym typeface="DM Sans"/>
            </a:endParaRPr>
          </a:p>
        </p:txBody>
      </p:sp>
      <p:sp>
        <p:nvSpPr>
          <p:cNvPr id="143" name="Google Shape;143;p22"/>
          <p:cNvSpPr txBox="1"/>
          <p:nvPr/>
        </p:nvSpPr>
        <p:spPr>
          <a:xfrm>
            <a:off x="476250" y="2218488"/>
            <a:ext cx="44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SEO significa “Search Engine Optimization”, es decir, Optimización para Motores de Búsqueda. </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SEO involucra diversas estrategias y métodos para ayudar a atraer más visitas desde los motores de búsqueda (</a:t>
            </a:r>
            <a:r>
              <a:rPr lang="es" sz="1350">
                <a:solidFill>
                  <a:schemeClr val="dk1"/>
                </a:solidFill>
                <a:latin typeface="DM Sans"/>
                <a:ea typeface="DM Sans"/>
                <a:cs typeface="DM Sans"/>
                <a:sym typeface="DM Sans"/>
              </a:rPr>
              <a:t>como Google, Bing y Yahoo)</a:t>
            </a:r>
            <a:r>
              <a:rPr lang="es" sz="1350">
                <a:latin typeface="DM Sans"/>
                <a:ea typeface="DM Sans"/>
                <a:cs typeface="DM Sans"/>
                <a:sym typeface="DM Sans"/>
              </a:rPr>
              <a:t>, al lograr que el contenido de la web se posicione mejor en los resultados de dichos motores.</a:t>
            </a:r>
            <a:endParaRPr sz="1350">
              <a:latin typeface="DM Sans"/>
              <a:ea typeface="DM Sans"/>
              <a:cs typeface="DM Sans"/>
              <a:sym typeface="DM Sans"/>
            </a:endParaRPr>
          </a:p>
        </p:txBody>
      </p:sp>
      <p:pic>
        <p:nvPicPr>
          <p:cNvPr id="144" name="Google Shape;144;p22"/>
          <p:cNvPicPr preferRelativeResize="0"/>
          <p:nvPr/>
        </p:nvPicPr>
        <p:blipFill>
          <a:blip r:embed="rId3">
            <a:alphaModFix/>
          </a:blip>
          <a:stretch>
            <a:fillRect/>
          </a:stretch>
        </p:blipFill>
        <p:spPr>
          <a:xfrm>
            <a:off x="5278650" y="1756650"/>
            <a:ext cx="2854275" cy="2757026"/>
          </a:xfrm>
          <a:prstGeom prst="rect">
            <a:avLst/>
          </a:prstGeom>
          <a:noFill/>
          <a:ln w="9525" cap="flat" cmpd="sng">
            <a:solidFill>
              <a:schemeClr val="lt2"/>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4"/>
          <p:cNvSpPr txBox="1"/>
          <p:nvPr/>
        </p:nvSpPr>
        <p:spPr>
          <a:xfrm>
            <a:off x="473350" y="619525"/>
            <a:ext cx="81411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¿CÓMO OPTIMIZAR IMÁGENES PARA LA WEB Y MEJORAR EL RENDIMIENTO DE MI SITIO?</a:t>
            </a:r>
            <a:endParaRPr sz="3000" b="1" i="0" u="none" strike="noStrike" cap="none">
              <a:solidFill>
                <a:schemeClr val="dk1"/>
              </a:solidFill>
              <a:latin typeface="DM Sans"/>
              <a:ea typeface="DM Sans"/>
              <a:cs typeface="DM Sans"/>
              <a:sym typeface="DM Sans"/>
            </a:endParaRPr>
          </a:p>
        </p:txBody>
      </p:sp>
      <p:sp>
        <p:nvSpPr>
          <p:cNvPr id="480" name="Google Shape;480;p74"/>
          <p:cNvSpPr txBox="1"/>
          <p:nvPr/>
        </p:nvSpPr>
        <p:spPr>
          <a:xfrm>
            <a:off x="473350" y="224342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El objetivo principal de formatear tus imágenes es encontrar el equilibrio entre el tamaño de archivo menor y una calidad aceptable. </a:t>
            </a:r>
            <a:endParaRPr sz="1350" b="0" i="0" u="none" strike="noStrike" cap="none">
              <a:solidFill>
                <a:srgbClr val="000000"/>
              </a:solidFill>
              <a:highlight>
                <a:schemeClr val="accent6"/>
              </a:highlight>
              <a:latin typeface="DM Sans"/>
              <a:ea typeface="DM Sans"/>
              <a:cs typeface="DM Sans"/>
              <a:sym typeface="DM Sans"/>
            </a:endParaRPr>
          </a:p>
        </p:txBody>
      </p:sp>
      <p:sp>
        <p:nvSpPr>
          <p:cNvPr id="481" name="Google Shape;481;p74"/>
          <p:cNvSpPr txBox="1"/>
          <p:nvPr/>
        </p:nvSpPr>
        <p:spPr>
          <a:xfrm>
            <a:off x="4498850" y="224342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Hay más de una manera de realizar casi todas estas optimizaciones. Una de las formas más populares es simplemente comprimirlas antes de cargarlas. Normalmente, esto se puede hacer mediante una herramienta como Adobe Photoshop o Affinity Photo.</a:t>
            </a: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6"/>
          <p:cNvSpPr txBox="1"/>
          <p:nvPr/>
        </p:nvSpPr>
        <p:spPr>
          <a:xfrm>
            <a:off x="473350" y="619525"/>
            <a:ext cx="8290800" cy="1209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700" b="1">
                <a:solidFill>
                  <a:schemeClr val="dk1"/>
                </a:solidFill>
                <a:latin typeface="DM Sans"/>
                <a:ea typeface="DM Sans"/>
                <a:cs typeface="DM Sans"/>
                <a:sym typeface="DM Sans"/>
              </a:rPr>
              <a:t>Elegir el formato de archivo correcto</a:t>
            </a:r>
            <a:endParaRPr sz="3700" b="1" i="0" u="none" strike="noStrike" cap="none">
              <a:solidFill>
                <a:schemeClr val="dk1"/>
              </a:solidFill>
              <a:latin typeface="DM Sans"/>
              <a:ea typeface="DM Sans"/>
              <a:cs typeface="DM Sans"/>
              <a:sym typeface="DM Sans"/>
            </a:endParaRPr>
          </a:p>
        </p:txBody>
      </p:sp>
      <p:grpSp>
        <p:nvGrpSpPr>
          <p:cNvPr id="499" name="Google Shape;499;p76"/>
          <p:cNvGrpSpPr/>
          <p:nvPr/>
        </p:nvGrpSpPr>
        <p:grpSpPr>
          <a:xfrm>
            <a:off x="514975" y="1728275"/>
            <a:ext cx="7715998" cy="2754099"/>
            <a:chOff x="362575" y="1728275"/>
            <a:chExt cx="7715998" cy="2754099"/>
          </a:xfrm>
        </p:grpSpPr>
        <p:pic>
          <p:nvPicPr>
            <p:cNvPr id="500" name="Google Shape;500;p76"/>
            <p:cNvPicPr preferRelativeResize="0"/>
            <p:nvPr/>
          </p:nvPicPr>
          <p:blipFill>
            <a:blip r:embed="rId3">
              <a:alphaModFix/>
            </a:blip>
            <a:stretch>
              <a:fillRect/>
            </a:stretch>
          </p:blipFill>
          <p:spPr>
            <a:xfrm>
              <a:off x="362575" y="1728275"/>
              <a:ext cx="6065326" cy="2754099"/>
            </a:xfrm>
            <a:prstGeom prst="rect">
              <a:avLst/>
            </a:prstGeom>
            <a:noFill/>
            <a:ln>
              <a:noFill/>
            </a:ln>
          </p:spPr>
        </p:pic>
        <p:pic>
          <p:nvPicPr>
            <p:cNvPr id="501" name="Google Shape;501;p76"/>
            <p:cNvPicPr preferRelativeResize="0"/>
            <p:nvPr/>
          </p:nvPicPr>
          <p:blipFill>
            <a:blip r:embed="rId4">
              <a:alphaModFix/>
            </a:blip>
            <a:stretch>
              <a:fillRect/>
            </a:stretch>
          </p:blipFill>
          <p:spPr>
            <a:xfrm>
              <a:off x="6447498" y="2086900"/>
              <a:ext cx="1631075" cy="2036850"/>
            </a:xfrm>
            <a:prstGeom prst="rect">
              <a:avLst/>
            </a:prstGeom>
            <a:noFill/>
            <a:ln>
              <a:noFill/>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Beneficios del SEO</a:t>
            </a:r>
            <a:endParaRPr sz="4000" b="1" i="0" u="none" strike="noStrike" cap="none">
              <a:solidFill>
                <a:schemeClr val="dk1"/>
              </a:solidFill>
              <a:latin typeface="DM Sans"/>
              <a:ea typeface="DM Sans"/>
              <a:cs typeface="DM Sans"/>
              <a:sym typeface="DM Sans"/>
            </a:endParaRPr>
          </a:p>
        </p:txBody>
      </p:sp>
      <p:sp>
        <p:nvSpPr>
          <p:cNvPr id="150" name="Google Shape;150;p23"/>
          <p:cNvSpPr txBox="1"/>
          <p:nvPr/>
        </p:nvSpPr>
        <p:spPr>
          <a:xfrm>
            <a:off x="473350" y="19081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Más visibilidad en las búsquedas </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Atrae tráfico cualificado</a:t>
            </a:r>
            <a:r>
              <a:rPr lang="es" sz="1350">
                <a:latin typeface="DM Sans"/>
                <a:ea typeface="DM Sans"/>
                <a:cs typeface="DM Sans"/>
                <a:sym typeface="DM Sans"/>
              </a:rPr>
              <a:t>: potencial cliente.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Tráfico gratuito</a:t>
            </a:r>
            <a:r>
              <a:rPr lang="es" sz="1350">
                <a:latin typeface="DM Sans"/>
                <a:ea typeface="DM Sans"/>
                <a:cs typeface="DM Sans"/>
                <a:sym typeface="DM Sans"/>
              </a:rPr>
              <a:t>: no es necesario hacer publicidad para aparecer en las búsquedas.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Cuanto más contenido optimizado, más posibilidades de tener visitas.</a:t>
            </a:r>
            <a:endParaRPr sz="135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Dificultades del SEO</a:t>
            </a:r>
            <a:endParaRPr sz="4000" b="1" i="0" u="none" strike="noStrike" cap="none">
              <a:solidFill>
                <a:schemeClr val="dk1"/>
              </a:solidFill>
              <a:latin typeface="DM Sans"/>
              <a:ea typeface="DM Sans"/>
              <a:cs typeface="DM Sans"/>
              <a:sym typeface="DM Sans"/>
            </a:endParaRPr>
          </a:p>
        </p:txBody>
      </p:sp>
      <p:sp>
        <p:nvSpPr>
          <p:cNvPr id="156" name="Google Shape;156;p24"/>
          <p:cNvSpPr txBox="1"/>
          <p:nvPr/>
        </p:nvSpPr>
        <p:spPr>
          <a:xfrm>
            <a:off x="709300" y="1845830"/>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Pero… no hace magia</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No garantiza una posición en las búsquedas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Resultados lentos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Difícil de controlar</a:t>
            </a:r>
            <a:endParaRPr sz="1350" dirty="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Tipos de SEO</a:t>
            </a:r>
            <a:endParaRPr sz="4000" b="1" i="0" u="none" strike="noStrike" cap="none">
              <a:solidFill>
                <a:schemeClr val="lt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SEO</a:t>
            </a:r>
            <a:endParaRPr sz="4000" b="1" i="0" u="none" strike="noStrike" cap="none">
              <a:solidFill>
                <a:schemeClr val="dk1"/>
              </a:solidFill>
              <a:latin typeface="DM Sans"/>
              <a:ea typeface="DM Sans"/>
              <a:cs typeface="DM Sans"/>
              <a:sym typeface="DM Sans"/>
            </a:endParaRPr>
          </a:p>
        </p:txBody>
      </p:sp>
      <p:sp>
        <p:nvSpPr>
          <p:cNvPr id="167" name="Google Shape;167;p26"/>
          <p:cNvSpPr txBox="1"/>
          <p:nvPr/>
        </p:nvSpPr>
        <p:spPr>
          <a:xfrm>
            <a:off x="473350" y="1513375"/>
            <a:ext cx="47991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Podemos ordenar las diferentes estrategias y aplicables al SEO, en al menos cuatro tipos: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on-page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off-page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técnico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local</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A continuación veremos varios ejemplos de cada tipo, pero vale aclarar que no son listas taxativas, ya que hay muchísimas pequeñas tareas que pueden llevarse a cabo para mejorar el SEO de nuestro sitio.</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SEO on-page</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SEO on-page</a:t>
            </a:r>
            <a:endParaRPr sz="4000" b="1" i="0" u="none" strike="noStrike" cap="none">
              <a:solidFill>
                <a:schemeClr val="dk1"/>
              </a:solidFill>
              <a:latin typeface="DM Sans"/>
              <a:ea typeface="DM Sans"/>
              <a:cs typeface="DM Sans"/>
              <a:sym typeface="DM Sans"/>
            </a:endParaRPr>
          </a:p>
        </p:txBody>
      </p:sp>
      <p:sp>
        <p:nvSpPr>
          <p:cNvPr id="178" name="Google Shape;178;p28"/>
          <p:cNvSpPr txBox="1"/>
          <p:nvPr/>
        </p:nvSpPr>
        <p:spPr>
          <a:xfrm>
            <a:off x="473350" y="1908175"/>
            <a:ext cx="6324900" cy="228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El SEO On-Page involucra las optimizaciones que podemos controlar dentro de nuestro sitio. Dentro del SEO on-page podemos incluir:</a:t>
            </a:r>
            <a:endParaRPr sz="1350">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meta description (Meta descripciones)</a:t>
            </a:r>
            <a:endParaRPr sz="1350">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keywords (palabras claves)</a:t>
            </a:r>
            <a:endParaRPr sz="1350">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títulos de páginas</a:t>
            </a:r>
            <a:endParaRPr sz="1350">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jerarquía de encabezados</a:t>
            </a:r>
            <a:endParaRPr sz="1350">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contenido textual del sitio</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TotalTime>
  <Words>2119</Words>
  <Application>Microsoft Office PowerPoint</Application>
  <PresentationFormat>Presentación en pantalla (16:9)</PresentationFormat>
  <Paragraphs>154</Paragraphs>
  <Slides>31</Slides>
  <Notes>31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Consolas</vt:lpstr>
      <vt:lpstr>DM Sans</vt:lpstr>
      <vt:lpstr>Arial</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Usuario</cp:lastModifiedBy>
  <cp:revision>9</cp:revision>
  <dcterms:modified xsi:type="dcterms:W3CDTF">2025-05-05T23:10:30Z</dcterms:modified>
</cp:coreProperties>
</file>